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7" r:id="rId3"/>
    <p:sldId id="298" r:id="rId4"/>
    <p:sldId id="257" r:id="rId5"/>
    <p:sldId id="299" r:id="rId6"/>
    <p:sldId id="300" r:id="rId7"/>
    <p:sldId id="278" r:id="rId8"/>
    <p:sldId id="280" r:id="rId9"/>
    <p:sldId id="301" r:id="rId10"/>
    <p:sldId id="302" r:id="rId11"/>
    <p:sldId id="304" r:id="rId12"/>
    <p:sldId id="306" r:id="rId13"/>
    <p:sldId id="263"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4FBD3"/>
    <a:srgbClr val="F5F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448" autoAdjust="0"/>
  </p:normalViewPr>
  <p:slideViewPr>
    <p:cSldViewPr>
      <p:cViewPr>
        <p:scale>
          <a:sx n="50" d="100"/>
          <a:sy n="50" d="100"/>
        </p:scale>
        <p:origin x="-1944"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20" name="عنصر نائب للتذييل 19"/>
          <p:cNvSpPr>
            <a:spLocks noGrp="1"/>
          </p:cNvSpPr>
          <p:nvPr>
            <p:ph type="ftr" sz="quarter" idx="11"/>
          </p:nvPr>
        </p:nvSpPr>
        <p:spPr/>
        <p:txBody>
          <a:bodyPr/>
          <a:lstStyle>
            <a:extLst/>
          </a:lstStyle>
          <a:p>
            <a:endParaRPr lang="ar-IQ" dirty="0"/>
          </a:p>
        </p:txBody>
      </p:sp>
      <p:sp>
        <p:nvSpPr>
          <p:cNvPr id="10" name="عنصر نائب لرقم الشريحة 9"/>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8" name="عنصر نائب للتذييل 7"/>
          <p:cNvSpPr>
            <a:spLocks noGrp="1"/>
          </p:cNvSpPr>
          <p:nvPr>
            <p:ph type="ftr" sz="quarter" idx="11"/>
          </p:nvPr>
        </p:nvSpPr>
        <p:spPr/>
        <p:txBody>
          <a:bodyPr/>
          <a:lstStyle>
            <a:extLst/>
          </a:lstStyle>
          <a:p>
            <a:endParaRPr lang="ar-IQ" dirty="0"/>
          </a:p>
        </p:txBody>
      </p:sp>
      <p:sp>
        <p:nvSpPr>
          <p:cNvPr id="9" name="عنصر نائب لرقم الشريحة 8"/>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4" name="عنصر نائب للتذييل 3"/>
          <p:cNvSpPr>
            <a:spLocks noGrp="1"/>
          </p:cNvSpPr>
          <p:nvPr>
            <p:ph type="ftr" sz="quarter" idx="11"/>
          </p:nvPr>
        </p:nvSpPr>
        <p:spPr/>
        <p:txBody>
          <a:bodyPr/>
          <a:lstStyle>
            <a:extLst/>
          </a:lstStyle>
          <a:p>
            <a:endParaRPr lang="ar-IQ" dirty="0"/>
          </a:p>
        </p:txBody>
      </p:sp>
      <p:sp>
        <p:nvSpPr>
          <p:cNvPr id="5" name="عنصر نائب لرقم الشريحة 4"/>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3" name="عنصر نائب للتذييل 2"/>
          <p:cNvSpPr>
            <a:spLocks noGrp="1"/>
          </p:cNvSpPr>
          <p:nvPr>
            <p:ph type="ftr" sz="quarter" idx="11"/>
          </p:nvPr>
        </p:nvSpPr>
        <p:spPr/>
        <p:txBody>
          <a:bodyPr/>
          <a:lstStyle>
            <a:extLst/>
          </a:lstStyle>
          <a:p>
            <a:endParaRPr lang="ar-IQ" dirty="0"/>
          </a:p>
        </p:txBody>
      </p:sp>
      <p:sp>
        <p:nvSpPr>
          <p:cNvPr id="4" name="عنصر نائب لرقم الشريحة 3"/>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C819B5D7-14B5-4F79-B3DC-8D63BC279A7D}" type="datetimeFigureOut">
              <a:rPr lang="ar-IQ" smtClean="0"/>
              <a:t>26/03/1445</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819B5D7-14B5-4F79-B3DC-8D63BC279A7D}" type="datetimeFigureOut">
              <a:rPr lang="ar-IQ" smtClean="0"/>
              <a:t>26/03/1445</a:t>
            </a:fld>
            <a:endParaRPr lang="ar-IQ"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5A0D816-2EBC-42C1-A3D7-14CB3F656D79}" type="slidenum">
              <a:rPr lang="ar-IQ" smtClean="0"/>
              <a:t>‹#›</a:t>
            </a:fld>
            <a:endParaRPr lang="ar-IQ"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832082"/>
          </a:xfrm>
        </p:spPr>
        <p:style>
          <a:lnRef idx="3">
            <a:schemeClr val="lt1"/>
          </a:lnRef>
          <a:fillRef idx="1">
            <a:schemeClr val="accent5"/>
          </a:fillRef>
          <a:effectRef idx="1">
            <a:schemeClr val="accent5"/>
          </a:effectRef>
          <a:fontRef idx="minor">
            <a:schemeClr val="lt1"/>
          </a:fontRef>
        </p:style>
        <p:txBody>
          <a:bodyPr/>
          <a:lstStyle/>
          <a:p>
            <a:pPr algn="r"/>
            <a:endParaRPr lang="ar-IQ" b="1" dirty="0">
              <a:solidFill>
                <a:schemeClr val="tx1"/>
              </a:solidFill>
            </a:endParaRPr>
          </a:p>
        </p:txBody>
      </p:sp>
      <p:sp>
        <p:nvSpPr>
          <p:cNvPr id="3" name="عنوان فرعي 2"/>
          <p:cNvSpPr>
            <a:spLocks noGrp="1"/>
          </p:cNvSpPr>
          <p:nvPr>
            <p:ph type="subTitle" idx="1"/>
          </p:nvPr>
        </p:nvSpPr>
        <p:spPr>
          <a:xfrm>
            <a:off x="22402" y="1850064"/>
            <a:ext cx="9121598" cy="5007936"/>
          </a:xfrm>
          <a:blipFill>
            <a:blip r:embed="rId2"/>
            <a:tile tx="0" ty="0" sx="100000" sy="100000" flip="none" algn="tl"/>
          </a:blipFill>
        </p:spPr>
        <p:txBody>
          <a:bodyPr>
            <a:noAutofit/>
          </a:bodyPr>
          <a:lstStyle/>
          <a:p>
            <a:pPr algn="ctr"/>
            <a:endParaRPr lang="ar-IQ" sz="4300" b="1" dirty="0" smtClean="0">
              <a:solidFill>
                <a:prstClr val="black"/>
              </a:solidFill>
              <a:effectLst>
                <a:outerShdw blurRad="50000" dist="30000" dir="5400000" algn="tl" rotWithShape="0">
                  <a:srgbClr val="000000">
                    <a:alpha val="30000"/>
                  </a:srgbClr>
                </a:outerShdw>
              </a:effectLst>
            </a:endParaRPr>
          </a:p>
          <a:p>
            <a:pPr algn="ctr"/>
            <a:endParaRPr lang="ar-IQ" sz="4300" b="1" dirty="0">
              <a:solidFill>
                <a:prstClr val="black"/>
              </a:solidFill>
              <a:effectLst>
                <a:outerShdw blurRad="50000" dist="30000" dir="5400000" algn="tl" rotWithShape="0">
                  <a:srgbClr val="000000">
                    <a:alpha val="30000"/>
                  </a:srgbClr>
                </a:outerShdw>
              </a:effectLst>
            </a:endParaRPr>
          </a:p>
          <a:p>
            <a:pPr algn="ctr"/>
            <a:r>
              <a:rPr lang="ar-IQ" sz="3600" b="1" dirty="0" smtClean="0">
                <a:solidFill>
                  <a:prstClr val="black"/>
                </a:solidFill>
                <a:effectLst>
                  <a:outerShdw blurRad="50000" dist="30000" dir="5400000" algn="tl" rotWithShape="0">
                    <a:srgbClr val="000000">
                      <a:alpha val="30000"/>
                    </a:srgbClr>
                  </a:outerShdw>
                </a:effectLst>
              </a:rPr>
              <a:t>المحاضرة  -4-</a:t>
            </a:r>
          </a:p>
          <a:p>
            <a:pPr algn="ctr"/>
            <a:r>
              <a:rPr lang="ar-IQ" sz="4000" b="1" dirty="0" smtClean="0">
                <a:latin typeface="Arial"/>
                <a:cs typeface="Arial"/>
              </a:rPr>
              <a:t>مكونات </a:t>
            </a:r>
            <a:r>
              <a:rPr lang="ar-IQ" sz="4000" b="1" dirty="0">
                <a:latin typeface="Arial"/>
                <a:cs typeface="Arial"/>
              </a:rPr>
              <a:t>البحث </a:t>
            </a:r>
            <a:r>
              <a:rPr lang="ar-IQ" sz="4000" b="1" dirty="0" smtClean="0">
                <a:latin typeface="Arial"/>
                <a:cs typeface="Arial"/>
              </a:rPr>
              <a:t>العلمي </a:t>
            </a:r>
          </a:p>
          <a:p>
            <a:pPr algn="ctr"/>
            <a:r>
              <a:rPr lang="ar-IQ" sz="4000" b="1" dirty="0" smtClean="0">
                <a:latin typeface="Arial"/>
                <a:cs typeface="Arial"/>
              </a:rPr>
              <a:t>الرسائل </a:t>
            </a:r>
            <a:r>
              <a:rPr lang="ar-IQ" sz="4000" b="1" dirty="0" smtClean="0">
                <a:latin typeface="Arial"/>
                <a:cs typeface="Arial"/>
              </a:rPr>
              <a:t>والأطاريح</a:t>
            </a:r>
            <a:endParaRPr lang="ar-IQ" sz="4000" b="1" dirty="0" smtClean="0">
              <a:latin typeface="Arial"/>
              <a:cs typeface="Arial"/>
            </a:endParaRPr>
          </a:p>
          <a:p>
            <a:pPr algn="ctr"/>
            <a:r>
              <a:rPr lang="ar-IQ" sz="3600" b="1" dirty="0" smtClean="0"/>
              <a:t>أ. د. سندس عبد الكريم محمد</a:t>
            </a:r>
          </a:p>
          <a:p>
            <a:pPr algn="ctr"/>
            <a:r>
              <a:rPr lang="ar-IQ" sz="3600" b="1" dirty="0" smtClean="0"/>
              <a:t>كلية الزراعة / جامعة البصرة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0"/>
            <a:ext cx="2088232"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051721"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د.سندس\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2" y="1771601"/>
            <a:ext cx="3528392" cy="24866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3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a:bodyPr>
          <a:lstStyle/>
          <a:p>
            <a:pPr algn="r"/>
            <a:r>
              <a:rPr lang="ar-IQ" sz="4000" b="1" dirty="0" smtClean="0">
                <a:latin typeface="Simplified Arabic" pitchFamily="18" charset="-78"/>
                <a:cs typeface="Simplified Arabic" pitchFamily="18" charset="-78"/>
              </a:rPr>
              <a:t>الملخص</a:t>
            </a:r>
            <a:r>
              <a:rPr lang="en-US" sz="4000" b="1" dirty="0" smtClean="0">
                <a:latin typeface="Simplified Arabic" pitchFamily="18" charset="-78"/>
                <a:cs typeface="Simplified Arabic" pitchFamily="18" charset="-78"/>
              </a:rPr>
              <a:t>Abstract </a:t>
            </a:r>
            <a:r>
              <a:rPr lang="ar-IQ" sz="4000" b="1" dirty="0" smtClean="0">
                <a:latin typeface="Simplified Arabic" pitchFamily="18" charset="-78"/>
                <a:cs typeface="Simplified Arabic" pitchFamily="18" charset="-78"/>
              </a:rPr>
              <a:t> </a:t>
            </a:r>
            <a:endParaRPr lang="ar-IQ" sz="4000" b="1" dirty="0">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0" y="1447800"/>
            <a:ext cx="9144000" cy="5410200"/>
          </a:xfrm>
          <a:solidFill>
            <a:schemeClr val="accent3">
              <a:lumMod val="40000"/>
              <a:lumOff val="60000"/>
            </a:schemeClr>
          </a:solidFill>
        </p:spPr>
        <p:txBody>
          <a:bodyPr/>
          <a:lstStyle/>
          <a:p>
            <a:pPr marL="82296" indent="0" algn="just">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 y="0"/>
            <a:ext cx="4615830" cy="6841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456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a:buClrTx/>
              <a:buFont typeface="Wingdings" pitchFamily="2" charset="2"/>
              <a:buChar char="v"/>
            </a:pPr>
            <a:r>
              <a:rPr lang="ar-IQ" sz="4400" b="1" dirty="0" smtClean="0"/>
              <a:t>قائمة المحتويات </a:t>
            </a:r>
          </a:p>
          <a:p>
            <a:pPr>
              <a:buClrTx/>
              <a:buFont typeface="Wingdings" pitchFamily="2" charset="2"/>
              <a:buChar char="v"/>
            </a:pPr>
            <a:endParaRPr lang="ar-IQ" sz="4400" b="1" dirty="0"/>
          </a:p>
          <a:p>
            <a:pPr>
              <a:buClrTx/>
              <a:buFont typeface="Wingdings" pitchFamily="2" charset="2"/>
              <a:buChar char="v"/>
            </a:pPr>
            <a:r>
              <a:rPr lang="ar-IQ" sz="4400" b="1" dirty="0" smtClean="0"/>
              <a:t>قائمة الجداول </a:t>
            </a:r>
          </a:p>
          <a:p>
            <a:pPr>
              <a:buClrTx/>
              <a:buFont typeface="Wingdings" pitchFamily="2" charset="2"/>
              <a:buChar char="v"/>
            </a:pPr>
            <a:endParaRPr lang="ar-IQ" sz="4400" b="1" dirty="0"/>
          </a:p>
          <a:p>
            <a:pPr>
              <a:buClrTx/>
              <a:buFont typeface="Wingdings" pitchFamily="2" charset="2"/>
              <a:buChar char="v"/>
            </a:pPr>
            <a:r>
              <a:rPr lang="ar-IQ" sz="4400" b="1" dirty="0" smtClean="0"/>
              <a:t>قائمة الاشكال </a:t>
            </a:r>
          </a:p>
          <a:p>
            <a:pPr>
              <a:buClrTx/>
              <a:buFont typeface="Wingdings" pitchFamily="2" charset="2"/>
              <a:buChar char="v"/>
            </a:pPr>
            <a:endParaRPr lang="ar-IQ" sz="4400" b="1" dirty="0"/>
          </a:p>
          <a:p>
            <a:pPr>
              <a:buClrTx/>
              <a:buFont typeface="Wingdings" pitchFamily="2" charset="2"/>
              <a:buChar char="v"/>
            </a:pPr>
            <a:r>
              <a:rPr lang="ar-IQ" sz="4400" b="1" dirty="0" smtClean="0"/>
              <a:t>قائمة الملاحق </a:t>
            </a:r>
            <a:endParaRPr lang="ar-IQ" sz="4400" b="1" dirty="0"/>
          </a:p>
        </p:txBody>
      </p:sp>
    </p:spTree>
    <p:extLst>
      <p:ext uri="{BB962C8B-B14F-4D97-AF65-F5344CB8AC3E}">
        <p14:creationId xmlns:p14="http://schemas.microsoft.com/office/powerpoint/2010/main" val="338194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FFFCC"/>
          </a:solidFill>
        </p:spPr>
        <p:txBody>
          <a:bodyPr>
            <a:normAutofit/>
          </a:bodyPr>
          <a:lstStyle/>
          <a:p>
            <a:pPr>
              <a:buFontTx/>
              <a:buChar char="-"/>
            </a:pPr>
            <a:r>
              <a:rPr lang="ar-IQ" sz="3500" b="1" dirty="0" smtClean="0">
                <a:latin typeface="Times New Roman" pitchFamily="18" charset="0"/>
                <a:cs typeface="Times New Roman" pitchFamily="18" charset="0"/>
              </a:rPr>
              <a:t>مقدمة </a:t>
            </a:r>
            <a:r>
              <a:rPr lang="ar-IQ" sz="3500" b="1" dirty="0">
                <a:latin typeface="Times New Roman" pitchFamily="18" charset="0"/>
                <a:cs typeface="Times New Roman" pitchFamily="18" charset="0"/>
              </a:rPr>
              <a:t>الرسالة او الأطروحة  </a:t>
            </a:r>
            <a:r>
              <a:rPr lang="en-GB" sz="3500" b="1" dirty="0">
                <a:latin typeface="Times New Roman" pitchFamily="18" charset="0"/>
                <a:cs typeface="Times New Roman" pitchFamily="18" charset="0"/>
              </a:rPr>
              <a:t>Introduction</a:t>
            </a:r>
            <a:r>
              <a:rPr lang="ar-IQ" dirty="0" smtClean="0"/>
              <a:t> </a:t>
            </a:r>
            <a:endParaRPr lang="ar-IQ" sz="3500" b="1" dirty="0">
              <a:latin typeface="Times New Roman" pitchFamily="18" charset="0"/>
              <a:cs typeface="Times New Roman" pitchFamily="18" charset="0"/>
            </a:endParaRPr>
          </a:p>
          <a:p>
            <a:pPr marL="82296" indent="0">
              <a:buNone/>
            </a:pPr>
            <a:r>
              <a:rPr lang="ar-IQ" sz="3500" b="1" dirty="0">
                <a:latin typeface="Times New Roman" pitchFamily="18" charset="0"/>
                <a:cs typeface="Times New Roman" pitchFamily="18" charset="0"/>
              </a:rPr>
              <a:t>ماذا تتضمن المقدمة ؟</a:t>
            </a:r>
            <a:endParaRPr lang="en-US" sz="3500" b="1" dirty="0">
              <a:latin typeface="Times New Roman" pitchFamily="18" charset="0"/>
              <a:cs typeface="Times New Roman" pitchFamily="18" charset="0"/>
            </a:endParaRPr>
          </a:p>
          <a:p>
            <a:pPr>
              <a:buFontTx/>
              <a:buChar char="-"/>
            </a:pPr>
            <a:r>
              <a:rPr lang="ar-IQ" sz="3500" b="1" dirty="0">
                <a:latin typeface="Times New Roman" pitchFamily="18" charset="0"/>
                <a:cs typeface="Times New Roman" pitchFamily="18" charset="0"/>
              </a:rPr>
              <a:t>مراجعة المصادر </a:t>
            </a:r>
            <a:r>
              <a:rPr lang="en-GB" sz="3500" b="1" dirty="0">
                <a:latin typeface="Times New Roman" pitchFamily="18" charset="0"/>
                <a:cs typeface="Times New Roman" pitchFamily="18" charset="0"/>
              </a:rPr>
              <a:t>Literature review</a:t>
            </a:r>
            <a:r>
              <a:rPr lang="en-US" sz="3500" b="1" dirty="0">
                <a:latin typeface="Times New Roman" pitchFamily="18" charset="0"/>
                <a:cs typeface="Times New Roman" pitchFamily="18" charset="0"/>
              </a:rPr>
              <a:t> </a:t>
            </a:r>
            <a:endParaRPr lang="ar-IQ" sz="3500" b="1" dirty="0">
              <a:latin typeface="Times New Roman" pitchFamily="18" charset="0"/>
              <a:cs typeface="Times New Roman" pitchFamily="18" charset="0"/>
            </a:endParaRPr>
          </a:p>
          <a:p>
            <a:pPr>
              <a:buFontTx/>
              <a:buChar char="-"/>
            </a:pPr>
            <a:r>
              <a:rPr lang="ar-IQ" sz="3500" b="1" dirty="0">
                <a:latin typeface="Times New Roman" pitchFamily="18" charset="0"/>
                <a:cs typeface="Times New Roman" pitchFamily="18" charset="0"/>
              </a:rPr>
              <a:t>المواد وطرائق </a:t>
            </a:r>
            <a:r>
              <a:rPr lang="ar-IQ" sz="3500" b="1" dirty="0" smtClean="0">
                <a:latin typeface="Times New Roman" pitchFamily="18" charset="0"/>
                <a:cs typeface="Times New Roman" pitchFamily="18" charset="0"/>
              </a:rPr>
              <a:t>العمل    </a:t>
            </a:r>
            <a:r>
              <a:rPr lang="en-US" sz="3500" b="1" dirty="0" smtClean="0">
                <a:latin typeface="Times New Roman" pitchFamily="18" charset="0"/>
                <a:cs typeface="Times New Roman" pitchFamily="18" charset="0"/>
              </a:rPr>
              <a:t>Materials </a:t>
            </a:r>
            <a:r>
              <a:rPr lang="en-US" sz="3500" b="1" dirty="0">
                <a:latin typeface="Times New Roman" pitchFamily="18" charset="0"/>
                <a:cs typeface="Times New Roman" pitchFamily="18" charset="0"/>
              </a:rPr>
              <a:t>and methods</a:t>
            </a:r>
            <a:endParaRPr lang="ar-IQ" sz="3500" b="1" dirty="0">
              <a:latin typeface="Times New Roman" pitchFamily="18" charset="0"/>
              <a:cs typeface="Times New Roman" pitchFamily="18" charset="0"/>
            </a:endParaRPr>
          </a:p>
          <a:p>
            <a:pPr>
              <a:buFontTx/>
              <a:buChar char="-"/>
            </a:pPr>
            <a:r>
              <a:rPr lang="ar-IQ" sz="3500" b="1" dirty="0">
                <a:latin typeface="Times New Roman" pitchFamily="18" charset="0"/>
                <a:cs typeface="Times New Roman" pitchFamily="18" charset="0"/>
              </a:rPr>
              <a:t>النتائج والمناقشة </a:t>
            </a:r>
            <a:r>
              <a:rPr lang="ar-IQ" sz="3500" b="1" dirty="0" smtClean="0">
                <a:latin typeface="Times New Roman" pitchFamily="18" charset="0"/>
                <a:cs typeface="Times New Roman" pitchFamily="18" charset="0"/>
              </a:rPr>
              <a:t>      </a:t>
            </a:r>
            <a:r>
              <a:rPr lang="en-US" sz="3500" b="1" dirty="0" smtClean="0">
                <a:latin typeface="Times New Roman" pitchFamily="18" charset="0"/>
                <a:cs typeface="Times New Roman" pitchFamily="18" charset="0"/>
              </a:rPr>
              <a:t>Results </a:t>
            </a:r>
            <a:r>
              <a:rPr lang="en-US" sz="3500" b="1" dirty="0">
                <a:latin typeface="Times New Roman" pitchFamily="18" charset="0"/>
                <a:cs typeface="Times New Roman" pitchFamily="18" charset="0"/>
              </a:rPr>
              <a:t>and discussion</a:t>
            </a:r>
            <a:endParaRPr lang="ar-IQ" sz="3500" b="1" dirty="0">
              <a:latin typeface="Times New Roman" pitchFamily="18" charset="0"/>
              <a:cs typeface="Times New Roman" pitchFamily="18" charset="0"/>
            </a:endParaRPr>
          </a:p>
          <a:p>
            <a:pPr>
              <a:buFontTx/>
              <a:buChar char="-"/>
            </a:pPr>
            <a:r>
              <a:rPr lang="ar-IQ" sz="3500" b="1" dirty="0" smtClean="0">
                <a:latin typeface="Times New Roman" pitchFamily="18" charset="0"/>
                <a:cs typeface="Times New Roman" pitchFamily="18" charset="0"/>
              </a:rPr>
              <a:t>الاستنتاجات والمقترحات </a:t>
            </a:r>
          </a:p>
          <a:p>
            <a:pPr marL="82296" indent="0">
              <a:buNone/>
            </a:pPr>
            <a:r>
              <a:rPr lang="en-US" sz="3500" b="1" dirty="0" smtClean="0">
                <a:latin typeface="Times New Roman" pitchFamily="18" charset="0"/>
                <a:cs typeface="Times New Roman" pitchFamily="18" charset="0"/>
              </a:rPr>
              <a:t>recommendations</a:t>
            </a:r>
            <a:r>
              <a:rPr lang="ar-IQ" sz="3500" b="1" dirty="0" smtClean="0">
                <a:latin typeface="Times New Roman" pitchFamily="18" charset="0"/>
                <a:cs typeface="Times New Roman" pitchFamily="18" charset="0"/>
              </a:rPr>
              <a:t> </a:t>
            </a:r>
            <a:r>
              <a:rPr lang="en-GB" sz="3500" b="1" dirty="0" smtClean="0">
                <a:latin typeface="Times New Roman" pitchFamily="18" charset="0"/>
                <a:cs typeface="Times New Roman" pitchFamily="18" charset="0"/>
              </a:rPr>
              <a:t>conclusion</a:t>
            </a:r>
            <a:r>
              <a:rPr lang="en-US" sz="3500" b="1" dirty="0" smtClean="0">
                <a:latin typeface="Times New Roman" pitchFamily="18" charset="0"/>
                <a:cs typeface="Times New Roman" pitchFamily="18" charset="0"/>
              </a:rPr>
              <a:t>s &amp;</a:t>
            </a:r>
            <a:endParaRPr lang="ar-IQ" b="1" dirty="0">
              <a:latin typeface="Times New Roman" pitchFamily="18" charset="0"/>
              <a:cs typeface="Times New Roman" pitchFamily="18" charset="0"/>
            </a:endParaRPr>
          </a:p>
          <a:p>
            <a:pPr>
              <a:buFontTx/>
              <a:buChar char="-"/>
            </a:pPr>
            <a:r>
              <a:rPr lang="ar-IQ" sz="3500" b="1" dirty="0">
                <a:latin typeface="Times New Roman" pitchFamily="18" charset="0"/>
                <a:cs typeface="Times New Roman" pitchFamily="18" charset="0"/>
              </a:rPr>
              <a:t>المصادر العربية </a:t>
            </a:r>
            <a:r>
              <a:rPr lang="ar-IQ" sz="3500" b="1" dirty="0" smtClean="0">
                <a:latin typeface="Times New Roman" pitchFamily="18" charset="0"/>
                <a:cs typeface="Times New Roman" pitchFamily="18" charset="0"/>
              </a:rPr>
              <a:t>  والأجنبية </a:t>
            </a:r>
            <a:r>
              <a:rPr lang="en-US" sz="3500" b="1" dirty="0" smtClean="0">
                <a:latin typeface="Times New Roman" pitchFamily="18" charset="0"/>
                <a:cs typeface="Times New Roman" pitchFamily="18" charset="0"/>
              </a:rPr>
              <a:t>Resources</a:t>
            </a:r>
            <a:endParaRPr lang="ar-IQ" sz="3500" b="1" dirty="0">
              <a:latin typeface="Times New Roman" pitchFamily="18" charset="0"/>
              <a:cs typeface="Times New Roman" pitchFamily="18" charset="0"/>
            </a:endParaRPr>
          </a:p>
          <a:p>
            <a:pPr>
              <a:buFontTx/>
              <a:buChar char="-"/>
            </a:pPr>
            <a:r>
              <a:rPr lang="ar-IQ" sz="3500" b="1" dirty="0">
                <a:latin typeface="Times New Roman" pitchFamily="18" charset="0"/>
                <a:cs typeface="Times New Roman" pitchFamily="18" charset="0"/>
              </a:rPr>
              <a:t>الملاحق </a:t>
            </a:r>
          </a:p>
          <a:p>
            <a:pPr>
              <a:buFontTx/>
              <a:buChar char="-"/>
            </a:pPr>
            <a:r>
              <a:rPr lang="ar-IQ" sz="3500" b="1" dirty="0">
                <a:latin typeface="Times New Roman" pitchFamily="18" charset="0"/>
                <a:cs typeface="Times New Roman" pitchFamily="18" charset="0"/>
              </a:rPr>
              <a:t>ملخص الرسالة باللغة الانكليزية </a:t>
            </a:r>
            <a:r>
              <a:rPr lang="en-US" sz="3500" b="1" dirty="0" smtClean="0">
                <a:latin typeface="Times New Roman" pitchFamily="18" charset="0"/>
                <a:cs typeface="Times New Roman" pitchFamily="18" charset="0"/>
              </a:rPr>
              <a:t>Summary</a:t>
            </a:r>
            <a:endParaRPr lang="ar-IQ" sz="3500" b="1" dirty="0">
              <a:latin typeface="Times New Roman" pitchFamily="18" charset="0"/>
              <a:cs typeface="Times New Roman" pitchFamily="18" charset="0"/>
            </a:endParaRPr>
          </a:p>
          <a:p>
            <a:pPr>
              <a:buFontTx/>
              <a:buChar char="-"/>
            </a:pPr>
            <a:r>
              <a:rPr lang="ar-IQ" sz="3500" b="1" dirty="0">
                <a:latin typeface="Times New Roman" pitchFamily="18" charset="0"/>
                <a:cs typeface="Times New Roman" pitchFamily="18" charset="0"/>
              </a:rPr>
              <a:t>العنون باللغة الانكليزية </a:t>
            </a:r>
          </a:p>
        </p:txBody>
      </p:sp>
    </p:spTree>
    <p:extLst>
      <p:ext uri="{BB962C8B-B14F-4D97-AF65-F5344CB8AC3E}">
        <p14:creationId xmlns:p14="http://schemas.microsoft.com/office/powerpoint/2010/main" val="16215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41368"/>
          </a:xfrm>
          <a:solidFill>
            <a:srgbClr val="FFFFCC"/>
          </a:solidFill>
        </p:spPr>
        <p:txBody>
          <a:bodyPr>
            <a:normAutofit/>
          </a:bodyPr>
          <a:lstStyle/>
          <a:p>
            <a:pPr marL="82296" indent="0">
              <a:buNone/>
            </a:pPr>
            <a:endParaRPr lang="ar-IQ" sz="4800" dirty="0"/>
          </a:p>
        </p:txBody>
      </p:sp>
      <p:sp>
        <p:nvSpPr>
          <p:cNvPr id="8" name="وسيلة شرح بيضاوية 7"/>
          <p:cNvSpPr/>
          <p:nvPr/>
        </p:nvSpPr>
        <p:spPr>
          <a:xfrm>
            <a:off x="2123728" y="1268760"/>
            <a:ext cx="6048672" cy="3024336"/>
          </a:xfrm>
          <a:prstGeom prst="wedgeEllipse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82296" lvl="0">
              <a:spcBef>
                <a:spcPts val="600"/>
              </a:spcBef>
              <a:buClr>
                <a:srgbClr val="7FD13B"/>
              </a:buClr>
              <a:buSzPct val="80000"/>
            </a:pPr>
            <a:r>
              <a:rPr lang="ar-IQ" sz="4800" dirty="0">
                <a:solidFill>
                  <a:prstClr val="black"/>
                </a:solidFill>
              </a:rPr>
              <a:t>شكرا لمتابعتكم </a:t>
            </a:r>
          </a:p>
        </p:txBody>
      </p:sp>
    </p:spTree>
    <p:extLst>
      <p:ext uri="{BB962C8B-B14F-4D97-AF65-F5344CB8AC3E}">
        <p14:creationId xmlns:p14="http://schemas.microsoft.com/office/powerpoint/2010/main" val="235371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684568" cy="980728"/>
          </a:xfr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marL="914400" algn="ctr"/>
            <a:r>
              <a:rPr lang="ar-IQ" sz="4000" b="1" dirty="0">
                <a:solidFill>
                  <a:srgbClr val="2F5597"/>
                </a:solidFill>
                <a:effectLst/>
                <a:latin typeface="Times New Roman"/>
              </a:rPr>
              <a:t>محتويات </a:t>
            </a:r>
            <a:r>
              <a:rPr lang="ar-IQ" sz="4000" b="1" dirty="0" smtClean="0">
                <a:solidFill>
                  <a:srgbClr val="2F5597"/>
                </a:solidFill>
                <a:effectLst/>
                <a:latin typeface="Times New Roman"/>
              </a:rPr>
              <a:t>الرسالة او الأطروحة </a:t>
            </a:r>
            <a:endParaRPr lang="ar-IQ" sz="4000" dirty="0"/>
          </a:p>
        </p:txBody>
      </p:sp>
      <p:sp>
        <p:nvSpPr>
          <p:cNvPr id="3" name="عنصر نائب للمحتوى 2"/>
          <p:cNvSpPr>
            <a:spLocks noGrp="1"/>
          </p:cNvSpPr>
          <p:nvPr>
            <p:ph idx="1"/>
          </p:nvPr>
        </p:nvSpPr>
        <p:spPr>
          <a:xfrm>
            <a:off x="0" y="1052736"/>
            <a:ext cx="9692640" cy="6264696"/>
          </a:xfrm>
          <a:solidFill>
            <a:schemeClr val="accent3">
              <a:lumMod val="20000"/>
              <a:lumOff val="80000"/>
            </a:schemeClr>
          </a:solidFill>
        </p:spPr>
        <p:txBody>
          <a:bodyPr>
            <a:noAutofit/>
          </a:bodyPr>
          <a:lstStyle/>
          <a:p>
            <a:pPr marL="82296" indent="0" algn="just">
              <a:buNone/>
            </a:pPr>
            <a:r>
              <a:rPr lang="ar-IQ" sz="2800" b="1" dirty="0" smtClean="0">
                <a:solidFill>
                  <a:srgbClr val="0D0D0D"/>
                </a:solidFill>
                <a:latin typeface="Times New Roman"/>
              </a:rPr>
              <a:t>1- </a:t>
            </a:r>
            <a:r>
              <a:rPr lang="ar-IQ" sz="2800" b="1" dirty="0">
                <a:solidFill>
                  <a:srgbClr val="0D0D0D"/>
                </a:solidFill>
                <a:latin typeface="Times New Roman"/>
              </a:rPr>
              <a:t>صفحة العنوان تحتوي على العنوان وكما هو مثبت على غلاف </a:t>
            </a:r>
            <a:r>
              <a:rPr lang="ar-IQ" sz="2800" b="1" dirty="0" smtClean="0">
                <a:solidFill>
                  <a:srgbClr val="0D0D0D"/>
                </a:solidFill>
                <a:latin typeface="Times New Roman"/>
              </a:rPr>
              <a:t>الرسالة او الاطروحة.</a:t>
            </a:r>
          </a:p>
          <a:p>
            <a:pPr marL="82296" indent="0" algn="just">
              <a:buNone/>
            </a:pPr>
            <a:r>
              <a:rPr lang="ar-IQ" sz="2800" b="1" dirty="0" smtClean="0">
                <a:solidFill>
                  <a:srgbClr val="0D0D0D"/>
                </a:solidFill>
                <a:latin typeface="Times New Roman"/>
              </a:rPr>
              <a:t>2-آية قرآنية         3 -اقرار المشرف مع </a:t>
            </a:r>
            <a:r>
              <a:rPr lang="ar-IQ" sz="2800" b="1" dirty="0">
                <a:solidFill>
                  <a:srgbClr val="0D0D0D"/>
                </a:solidFill>
                <a:latin typeface="Times New Roman"/>
              </a:rPr>
              <a:t>رئيس القسم</a:t>
            </a:r>
            <a:r>
              <a:rPr lang="ar-IQ" sz="2800" b="1" dirty="0" smtClean="0">
                <a:solidFill>
                  <a:srgbClr val="0D0D0D"/>
                </a:solidFill>
                <a:latin typeface="Times New Roman"/>
              </a:rPr>
              <a:t>.</a:t>
            </a:r>
          </a:p>
          <a:p>
            <a:pPr marL="82296" indent="0" algn="just">
              <a:buNone/>
            </a:pPr>
            <a:r>
              <a:rPr lang="ar-IQ" sz="2800" b="1" dirty="0" smtClean="0">
                <a:solidFill>
                  <a:srgbClr val="0D0D0D"/>
                </a:solidFill>
                <a:latin typeface="Times New Roman"/>
              </a:rPr>
              <a:t>4- اقرار لجنة المناقشة  مع السيد العميد     5- الاهداء. 6- الشكر </a:t>
            </a:r>
            <a:r>
              <a:rPr lang="ar-IQ" sz="2800" b="1" dirty="0">
                <a:solidFill>
                  <a:srgbClr val="0D0D0D"/>
                </a:solidFill>
                <a:latin typeface="Times New Roman"/>
              </a:rPr>
              <a:t>والتقدير.</a:t>
            </a:r>
            <a:endParaRPr lang="ar-IQ" sz="2800" b="1" dirty="0">
              <a:solidFill>
                <a:srgbClr val="333333"/>
              </a:solidFill>
              <a:latin typeface="Tajawal"/>
            </a:endParaRPr>
          </a:p>
          <a:p>
            <a:pPr marL="82296" indent="0" algn="just">
              <a:buNone/>
            </a:pPr>
            <a:r>
              <a:rPr lang="ar-IQ" sz="2800" b="1" dirty="0" smtClean="0">
                <a:solidFill>
                  <a:srgbClr val="0D0D0D"/>
                </a:solidFill>
                <a:latin typeface="Times New Roman"/>
              </a:rPr>
              <a:t>7- </a:t>
            </a:r>
            <a:r>
              <a:rPr lang="ar-IQ" sz="2800" b="1" dirty="0">
                <a:solidFill>
                  <a:srgbClr val="0D0D0D"/>
                </a:solidFill>
                <a:latin typeface="Times New Roman"/>
              </a:rPr>
              <a:t>ملخص الرسالة او الاطروحة بما لا يزيد على 250 كلمة.</a:t>
            </a:r>
            <a:endParaRPr lang="ar-IQ" sz="2800" b="1" dirty="0">
              <a:solidFill>
                <a:srgbClr val="333333"/>
              </a:solidFill>
              <a:latin typeface="Tajawal"/>
            </a:endParaRPr>
          </a:p>
          <a:p>
            <a:pPr marL="82296" indent="0" algn="just">
              <a:buNone/>
            </a:pPr>
            <a:r>
              <a:rPr lang="ar-IQ" sz="2800" b="1" dirty="0" smtClean="0">
                <a:solidFill>
                  <a:srgbClr val="0D0D0D"/>
                </a:solidFill>
                <a:latin typeface="Times New Roman"/>
              </a:rPr>
              <a:t>8- </a:t>
            </a:r>
            <a:r>
              <a:rPr lang="ar-IQ" sz="2800" b="1" dirty="0">
                <a:solidFill>
                  <a:srgbClr val="0D0D0D"/>
                </a:solidFill>
                <a:latin typeface="Times New Roman"/>
              </a:rPr>
              <a:t>قائمة المحتويات للرسالة او الاطروحة</a:t>
            </a:r>
            <a:r>
              <a:rPr lang="ar-IQ" sz="2800" b="1" dirty="0" smtClean="0">
                <a:solidFill>
                  <a:srgbClr val="0D0D0D"/>
                </a:solidFill>
                <a:latin typeface="Times New Roman"/>
              </a:rPr>
              <a:t>. 9-المقدمة. </a:t>
            </a:r>
          </a:p>
          <a:p>
            <a:pPr marL="82296" indent="0" algn="just">
              <a:buNone/>
            </a:pPr>
            <a:r>
              <a:rPr lang="ar-IQ" sz="2800" b="1" dirty="0" smtClean="0">
                <a:solidFill>
                  <a:srgbClr val="0D0D0D"/>
                </a:solidFill>
                <a:latin typeface="Times New Roman"/>
              </a:rPr>
              <a:t>10- مراجعة المصادر . 11- مواد وطرائق العمل </a:t>
            </a:r>
          </a:p>
          <a:p>
            <a:pPr marL="82296" indent="0" algn="just">
              <a:buNone/>
            </a:pPr>
            <a:r>
              <a:rPr lang="ar-IQ" sz="2800" b="1" dirty="0" smtClean="0">
                <a:solidFill>
                  <a:srgbClr val="0D0D0D"/>
                </a:solidFill>
                <a:latin typeface="Times New Roman"/>
              </a:rPr>
              <a:t>12- النتائج والمناقشة </a:t>
            </a:r>
          </a:p>
          <a:p>
            <a:pPr marL="82296" indent="0" algn="just">
              <a:buNone/>
            </a:pPr>
            <a:r>
              <a:rPr lang="ar-IQ" sz="2800" b="1" dirty="0" smtClean="0">
                <a:solidFill>
                  <a:srgbClr val="0D0D0D"/>
                </a:solidFill>
                <a:latin typeface="Times New Roman"/>
              </a:rPr>
              <a:t>13- الإستنتاجات والمقترحات (للماجستير ) او التوصيات (للدكتوراه).</a:t>
            </a:r>
          </a:p>
          <a:p>
            <a:pPr marL="82296" indent="0" algn="just">
              <a:buNone/>
            </a:pPr>
            <a:r>
              <a:rPr lang="ar-IQ" sz="2800" b="1" dirty="0" smtClean="0">
                <a:solidFill>
                  <a:srgbClr val="0D0D0D"/>
                </a:solidFill>
                <a:latin typeface="Times New Roman"/>
              </a:rPr>
              <a:t>14- المصادر العربية والأجنبية </a:t>
            </a:r>
            <a:endParaRPr lang="ar-IQ" sz="2800" b="1" dirty="0">
              <a:solidFill>
                <a:srgbClr val="333333"/>
              </a:solidFill>
              <a:latin typeface="Tajawal"/>
            </a:endParaRPr>
          </a:p>
          <a:p>
            <a:pPr marL="82296" indent="0" algn="just">
              <a:buNone/>
            </a:pPr>
            <a:r>
              <a:rPr lang="ar-IQ" sz="2800" b="1" dirty="0" smtClean="0">
                <a:solidFill>
                  <a:srgbClr val="0D0D0D"/>
                </a:solidFill>
                <a:latin typeface="Times New Roman"/>
              </a:rPr>
              <a:t>15- </a:t>
            </a:r>
            <a:r>
              <a:rPr lang="ar-IQ" sz="2800" b="1" dirty="0">
                <a:solidFill>
                  <a:srgbClr val="0D0D0D"/>
                </a:solidFill>
                <a:latin typeface="Times New Roman"/>
              </a:rPr>
              <a:t>ملخص الرسالة </a:t>
            </a:r>
            <a:r>
              <a:rPr lang="ar-IQ" sz="2800" b="1" dirty="0" smtClean="0">
                <a:solidFill>
                  <a:srgbClr val="0D0D0D"/>
                </a:solidFill>
                <a:latin typeface="Times New Roman"/>
              </a:rPr>
              <a:t>باللغة الانكليزية .</a:t>
            </a:r>
          </a:p>
          <a:p>
            <a:pPr marL="82296" indent="0" algn="just">
              <a:buNone/>
            </a:pPr>
            <a:r>
              <a:rPr lang="ar-IQ" sz="2800" b="1" dirty="0" smtClean="0">
                <a:solidFill>
                  <a:srgbClr val="0D0D0D"/>
                </a:solidFill>
                <a:latin typeface="Times New Roman"/>
              </a:rPr>
              <a:t>16-العنون باللغة </a:t>
            </a:r>
            <a:r>
              <a:rPr lang="ar-IQ" sz="2800" b="1" dirty="0">
                <a:solidFill>
                  <a:srgbClr val="0D0D0D"/>
                </a:solidFill>
                <a:latin typeface="Times New Roman"/>
              </a:rPr>
              <a:t>الانكليزية وكما هو مثبت على غلاف الرسالة او </a:t>
            </a:r>
            <a:r>
              <a:rPr lang="ar-IQ" sz="2800" b="1" dirty="0" smtClean="0">
                <a:solidFill>
                  <a:srgbClr val="0D0D0D"/>
                </a:solidFill>
                <a:latin typeface="Times New Roman"/>
              </a:rPr>
              <a:t>الأطروحة .</a:t>
            </a:r>
            <a:endParaRPr lang="ar-IQ" sz="2800" b="1" dirty="0">
              <a:solidFill>
                <a:srgbClr val="333333"/>
              </a:solidFill>
              <a:latin typeface="Tajawal"/>
            </a:endParaRPr>
          </a:p>
        </p:txBody>
      </p:sp>
    </p:spTree>
    <p:extLst>
      <p:ext uri="{BB962C8B-B14F-4D97-AF65-F5344CB8AC3E}">
        <p14:creationId xmlns:p14="http://schemas.microsoft.com/office/powerpoint/2010/main" val="31300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0" y="0"/>
            <a:ext cx="9144000" cy="6858000"/>
          </a:xfrm>
          <a:solidFill>
            <a:schemeClr val="accent2">
              <a:lumMod val="50000"/>
            </a:schemeClr>
          </a:solidFill>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713" y="144774"/>
            <a:ext cx="5887608" cy="671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069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68760"/>
          </a:xfr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p>
            <a:pPr lvl="0" algn="ctr">
              <a:spcBef>
                <a:spcPts val="0"/>
              </a:spcBef>
            </a:pPr>
            <a:r>
              <a:rPr lang="ar-IQ" sz="4000" b="1" dirty="0" smtClean="0">
                <a:solidFill>
                  <a:srgbClr val="2F5597"/>
                </a:solidFill>
                <a:effectLst/>
                <a:latin typeface="Times New Roman"/>
              </a:rPr>
              <a:t/>
            </a:r>
            <a:br>
              <a:rPr lang="ar-IQ" sz="4000" b="1" dirty="0" smtClean="0">
                <a:solidFill>
                  <a:srgbClr val="2F5597"/>
                </a:solidFill>
                <a:effectLst/>
                <a:latin typeface="Times New Roman"/>
              </a:rPr>
            </a:br>
            <a:r>
              <a:rPr lang="ar-IQ" sz="4000" b="1" dirty="0" smtClean="0">
                <a:solidFill>
                  <a:srgbClr val="2F5597"/>
                </a:solidFill>
                <a:effectLst/>
                <a:latin typeface="Times New Roman"/>
              </a:rPr>
              <a:t>محتويات الرسالة او الأطروحة</a:t>
            </a:r>
            <a:br>
              <a:rPr lang="ar-IQ" sz="4000" b="1" dirty="0" smtClean="0">
                <a:solidFill>
                  <a:srgbClr val="2F5597"/>
                </a:solidFill>
                <a:effectLst/>
                <a:latin typeface="Times New Roman"/>
              </a:rPr>
            </a:br>
            <a:r>
              <a:rPr lang="ar-IQ" sz="2800" b="1" dirty="0">
                <a:solidFill>
                  <a:srgbClr val="4E5B6F">
                    <a:shade val="30000"/>
                    <a:satMod val="150000"/>
                  </a:srgbClr>
                </a:solidFill>
                <a:effectLst/>
                <a:latin typeface="Arial"/>
                <a:cs typeface="Arial"/>
              </a:rPr>
              <a:t>1- صفحة العنوان </a:t>
            </a:r>
            <a:r>
              <a:rPr lang="ar-IQ" sz="2800" b="1" dirty="0" smtClean="0">
                <a:solidFill>
                  <a:srgbClr val="4E5B6F">
                    <a:shade val="30000"/>
                    <a:satMod val="150000"/>
                  </a:srgbClr>
                </a:solidFill>
                <a:effectLst/>
                <a:latin typeface="Arial"/>
                <a:cs typeface="Arial"/>
              </a:rPr>
              <a:t>تحتوي على </a:t>
            </a:r>
            <a:r>
              <a:rPr lang="ar-IQ" sz="2800" b="1" dirty="0">
                <a:solidFill>
                  <a:srgbClr val="4E5B6F">
                    <a:shade val="30000"/>
                    <a:satMod val="150000"/>
                  </a:srgbClr>
                </a:solidFill>
                <a:effectLst/>
                <a:latin typeface="Arial"/>
                <a:cs typeface="Arial"/>
              </a:rPr>
              <a:t>العنوان وكما هو مثبت على غلاف الاطروحة.</a:t>
            </a:r>
            <a:br>
              <a:rPr lang="ar-IQ" sz="2800" b="1" dirty="0">
                <a:solidFill>
                  <a:srgbClr val="4E5B6F">
                    <a:shade val="30000"/>
                    <a:satMod val="150000"/>
                  </a:srgbClr>
                </a:solidFill>
                <a:effectLst/>
                <a:latin typeface="Arial"/>
                <a:cs typeface="Arial"/>
              </a:rPr>
            </a:br>
            <a:endParaRPr lang="ar-IQ" sz="2800" b="1" i="0" dirty="0">
              <a:solidFill>
                <a:srgbClr val="333333"/>
              </a:solidFill>
              <a:effectLst/>
              <a:latin typeface="Tajawal"/>
            </a:endParaRPr>
          </a:p>
        </p:txBody>
      </p:sp>
      <p:sp>
        <p:nvSpPr>
          <p:cNvPr id="3" name="عنصر نائب للمحتوى 2"/>
          <p:cNvSpPr>
            <a:spLocks noGrp="1"/>
          </p:cNvSpPr>
          <p:nvPr>
            <p:ph idx="1"/>
          </p:nvPr>
        </p:nvSpPr>
        <p:spPr>
          <a:xfrm>
            <a:off x="1435608" y="2348880"/>
            <a:ext cx="7312856" cy="3899520"/>
          </a:xfrm>
        </p:spPr>
        <p:txBody>
          <a:bodyPr>
            <a:normAutofit/>
          </a:bodyPr>
          <a:lstStyle/>
          <a:p>
            <a:pPr marL="0" indent="0" algn="justLow">
              <a:lnSpc>
                <a:spcPct val="150000"/>
              </a:lnSpc>
              <a:buNone/>
            </a:pPr>
            <a:r>
              <a:rPr lang="en-US" sz="4500" dirty="0" smtClean="0">
                <a:latin typeface="Times New Roman"/>
                <a:ea typeface="Times New Roman"/>
              </a:rPr>
              <a:t>    </a:t>
            </a:r>
            <a:endParaRPr lang="ar-IQ" sz="4500" dirty="0"/>
          </a:p>
        </p:txBody>
      </p:sp>
      <p:sp>
        <p:nvSpPr>
          <p:cNvPr id="4" name="مستطيل 3"/>
          <p:cNvSpPr/>
          <p:nvPr/>
        </p:nvSpPr>
        <p:spPr>
          <a:xfrm>
            <a:off x="0" y="1340769"/>
            <a:ext cx="9144000" cy="5632311"/>
          </a:xfrm>
          <a:prstGeom prst="rect">
            <a:avLst/>
          </a:prstGeom>
          <a:solidFill>
            <a:schemeClr val="accent1">
              <a:lumMod val="20000"/>
              <a:lumOff val="80000"/>
            </a:schemeClr>
          </a:solidFill>
        </p:spPr>
        <p:txBody>
          <a:bodyPr wrap="square">
            <a:spAutoFit/>
          </a:bodyPr>
          <a:lstStyle/>
          <a:p>
            <a:pPr algn="just"/>
            <a:endParaRPr lang="ar-IQ" sz="4000" b="1" dirty="0">
              <a:solidFill>
                <a:srgbClr val="4E5B6F">
                  <a:shade val="30000"/>
                  <a:satMod val="150000"/>
                </a:srgbClr>
              </a:solidFill>
              <a:latin typeface="Arial"/>
              <a:cs typeface="Arial"/>
            </a:endParaRPr>
          </a:p>
          <a:p>
            <a:pPr algn="just"/>
            <a:endParaRPr lang="ar-IQ" sz="4000" b="1" dirty="0" smtClean="0">
              <a:solidFill>
                <a:srgbClr val="4E5B6F">
                  <a:shade val="30000"/>
                  <a:satMod val="150000"/>
                </a:srgbClr>
              </a:solidFill>
              <a:latin typeface="Arial"/>
              <a:cs typeface="Arial"/>
            </a:endParaRPr>
          </a:p>
          <a:p>
            <a:pPr algn="just"/>
            <a:endParaRPr lang="ar-IQ" sz="4000" b="1" dirty="0">
              <a:solidFill>
                <a:srgbClr val="4E5B6F">
                  <a:shade val="30000"/>
                  <a:satMod val="150000"/>
                </a:srgbClr>
              </a:solidFill>
              <a:latin typeface="Arial"/>
              <a:cs typeface="Arial"/>
            </a:endParaRPr>
          </a:p>
          <a:p>
            <a:pPr algn="just"/>
            <a:endParaRPr lang="ar-IQ" sz="4000" b="1" dirty="0" smtClean="0">
              <a:solidFill>
                <a:srgbClr val="4E5B6F">
                  <a:shade val="30000"/>
                  <a:satMod val="150000"/>
                </a:srgbClr>
              </a:solidFill>
              <a:latin typeface="Arial"/>
              <a:cs typeface="Arial"/>
            </a:endParaRPr>
          </a:p>
          <a:p>
            <a:pPr algn="just"/>
            <a:endParaRPr lang="ar-IQ" sz="4000" b="1" dirty="0">
              <a:solidFill>
                <a:srgbClr val="4E5B6F">
                  <a:shade val="30000"/>
                  <a:satMod val="150000"/>
                </a:srgbClr>
              </a:solidFill>
              <a:latin typeface="Arial"/>
              <a:cs typeface="Arial"/>
            </a:endParaRPr>
          </a:p>
          <a:p>
            <a:pPr algn="just"/>
            <a:endParaRPr lang="ar-IQ" sz="4000" b="1" dirty="0" smtClean="0">
              <a:solidFill>
                <a:srgbClr val="4E5B6F">
                  <a:shade val="30000"/>
                  <a:satMod val="150000"/>
                </a:srgbClr>
              </a:solidFill>
              <a:latin typeface="Arial"/>
              <a:cs typeface="Arial"/>
            </a:endParaRPr>
          </a:p>
          <a:p>
            <a:pPr algn="just"/>
            <a:endParaRPr lang="ar-IQ" sz="4000" b="1" dirty="0">
              <a:solidFill>
                <a:srgbClr val="4E5B6F">
                  <a:shade val="30000"/>
                  <a:satMod val="150000"/>
                </a:srgbClr>
              </a:solidFill>
              <a:latin typeface="Arial"/>
              <a:cs typeface="Arial"/>
            </a:endParaRPr>
          </a:p>
          <a:p>
            <a:pPr algn="just"/>
            <a:endParaRPr lang="ar-IQ" sz="4000" b="1" dirty="0" smtClean="0">
              <a:solidFill>
                <a:srgbClr val="4E5B6F">
                  <a:shade val="30000"/>
                  <a:satMod val="150000"/>
                </a:srgbClr>
              </a:solidFill>
              <a:latin typeface="Arial"/>
              <a:cs typeface="Arial"/>
            </a:endParaRPr>
          </a:p>
          <a:p>
            <a:pPr algn="just"/>
            <a:endParaRPr lang="ar-IQ" sz="4000" b="1" dirty="0">
              <a:solidFill>
                <a:srgbClr val="4E5B6F">
                  <a:shade val="30000"/>
                  <a:satMod val="150000"/>
                </a:srgbClr>
              </a:solidFill>
              <a:latin typeface="Arial"/>
              <a:cs typeface="Aria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43" y="1340769"/>
            <a:ext cx="4886325" cy="55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9"/>
            <a:ext cx="457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1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92" y="12998"/>
            <a:ext cx="91440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algn="ctr">
              <a:spcBef>
                <a:spcPts val="0"/>
              </a:spcBef>
            </a:pPr>
            <a:r>
              <a:rPr lang="ar-IQ" sz="4800" b="1" dirty="0" smtClean="0">
                <a:solidFill>
                  <a:srgbClr val="0D0D0D"/>
                </a:solidFill>
                <a:effectLst/>
                <a:latin typeface="Times New Roman"/>
                <a:ea typeface="+mn-ea"/>
              </a:rPr>
              <a:t/>
            </a:r>
            <a:br>
              <a:rPr lang="ar-IQ" sz="4800" b="1" dirty="0" smtClean="0">
                <a:solidFill>
                  <a:srgbClr val="0D0D0D"/>
                </a:solidFill>
                <a:effectLst/>
                <a:latin typeface="Times New Roman"/>
                <a:ea typeface="+mn-ea"/>
              </a:rPr>
            </a:br>
            <a:r>
              <a:rPr lang="ar-IQ" sz="4800" b="1" dirty="0" smtClean="0">
                <a:solidFill>
                  <a:srgbClr val="0D0D0D"/>
                </a:solidFill>
                <a:effectLst/>
                <a:latin typeface="Times New Roman"/>
                <a:ea typeface="+mn-ea"/>
              </a:rPr>
              <a:t>الآية </a:t>
            </a:r>
            <a:r>
              <a:rPr lang="ar-IQ" sz="4800" b="1" dirty="0">
                <a:solidFill>
                  <a:srgbClr val="0D0D0D"/>
                </a:solidFill>
                <a:effectLst/>
                <a:latin typeface="Times New Roman"/>
                <a:ea typeface="+mn-ea"/>
              </a:rPr>
              <a:t>القرآنية</a:t>
            </a:r>
            <a:br>
              <a:rPr lang="ar-IQ" sz="4800" b="1" dirty="0">
                <a:solidFill>
                  <a:srgbClr val="0D0D0D"/>
                </a:solidFill>
                <a:effectLst/>
                <a:latin typeface="Times New Roman"/>
                <a:ea typeface="+mn-ea"/>
              </a:rPr>
            </a:br>
            <a:endParaRPr lang="ar-IQ" dirty="0"/>
          </a:p>
        </p:txBody>
      </p:sp>
      <p:sp>
        <p:nvSpPr>
          <p:cNvPr id="3" name="عنصر نائب للمحتوى 2"/>
          <p:cNvSpPr>
            <a:spLocks noGrp="1"/>
          </p:cNvSpPr>
          <p:nvPr>
            <p:ph idx="1"/>
          </p:nvPr>
        </p:nvSpPr>
        <p:spPr>
          <a:xfrm>
            <a:off x="-108520" y="1180778"/>
            <a:ext cx="9252520" cy="5661248"/>
          </a:xfrm>
        </p:spPr>
        <p:style>
          <a:lnRef idx="1">
            <a:schemeClr val="dk1"/>
          </a:lnRef>
          <a:fillRef idx="2">
            <a:schemeClr val="dk1"/>
          </a:fillRef>
          <a:effectRef idx="1">
            <a:schemeClr val="dk1"/>
          </a:effectRef>
          <a:fontRef idx="minor">
            <a:schemeClr val="dk1"/>
          </a:fontRef>
        </p:style>
        <p:txBody>
          <a:bodyPr>
            <a:normAutofit/>
          </a:bodyPr>
          <a:lstStyle/>
          <a:p>
            <a:pPr marL="0" lvl="0" indent="0" algn="just">
              <a:spcBef>
                <a:spcPts val="0"/>
              </a:spcBef>
              <a:buClrTx/>
              <a:buSzTx/>
              <a:buNone/>
            </a:pPr>
            <a:r>
              <a:rPr lang="ar-IQ" b="1" dirty="0">
                <a:solidFill>
                  <a:srgbClr val="0D0D0D"/>
                </a:solidFill>
                <a:latin typeface="Simplified Arabic" pitchFamily="18" charset="-78"/>
                <a:cs typeface="Simplified Arabic" pitchFamily="18" charset="-78"/>
              </a:rPr>
              <a:t>حيث أن هناك العديد من الآيات التي تتحدث عن أهمية العلم </a:t>
            </a:r>
            <a:r>
              <a:rPr lang="ar-IQ" b="1" dirty="0" smtClean="0">
                <a:solidFill>
                  <a:srgbClr val="0D0D0D"/>
                </a:solidFill>
                <a:latin typeface="Simplified Arabic" pitchFamily="18" charset="-78"/>
                <a:cs typeface="Simplified Arabic" pitchFamily="18" charset="-78"/>
              </a:rPr>
              <a:t>وقيمته، كما </a:t>
            </a:r>
            <a:r>
              <a:rPr lang="ar-IQ" b="1" dirty="0">
                <a:solidFill>
                  <a:srgbClr val="0D0D0D"/>
                </a:solidFill>
                <a:latin typeface="Simplified Arabic" pitchFamily="18" charset="-78"/>
                <a:cs typeface="Simplified Arabic" pitchFamily="18" charset="-78"/>
              </a:rPr>
              <a:t>أن البدء بآية قرآنية أمر يجعل الباحث يستشعر فضل الله عليه. حيث يمكن البدء بأية قرآنية عن العلم أو عن فضل الله لأنه هو العون لكل من يقبل على عمل صالح، ولا شك أن تلقي العلم من الأعمال الصالحة.</a:t>
            </a:r>
          </a:p>
          <a:p>
            <a:pPr marL="0" lvl="0" indent="0">
              <a:spcBef>
                <a:spcPts val="0"/>
              </a:spcBef>
              <a:buClrTx/>
              <a:buSzTx/>
              <a:buNone/>
            </a:pPr>
            <a:r>
              <a:rPr lang="ar-IQ" sz="3600" u="sng" dirty="0">
                <a:solidFill>
                  <a:srgbClr val="FF0000"/>
                </a:solidFill>
                <a:latin typeface="Times New Roman"/>
              </a:rPr>
              <a:t>كيف تكتب الآية في البحث؟</a:t>
            </a:r>
          </a:p>
          <a:p>
            <a:pPr marL="0" lvl="0" indent="0">
              <a:spcBef>
                <a:spcPts val="0"/>
              </a:spcBef>
              <a:buClrTx/>
              <a:buSzTx/>
              <a:buNone/>
            </a:pPr>
            <a:r>
              <a:rPr lang="ar-IQ" sz="3600" b="1" dirty="0">
                <a:solidFill>
                  <a:srgbClr val="0D0D0D"/>
                </a:solidFill>
                <a:latin typeface="Simplified Arabic" pitchFamily="18" charset="-78"/>
                <a:cs typeface="Simplified Arabic" pitchFamily="18" charset="-78"/>
              </a:rPr>
              <a:t>يكتفى بذكر اسم السورة ورقم الآية بين قوسين وأن تكتب الآية بخط النسخ ويوضع بعدها التوثيق (اسم السورة :الآية ) </a:t>
            </a:r>
            <a:endParaRPr lang="ar-IQ" sz="3600" b="1" dirty="0">
              <a:solidFill>
                <a:prstClr val="black"/>
              </a:solidFill>
              <a:latin typeface="Simplified Arabic" pitchFamily="18" charset="-78"/>
              <a:cs typeface="Simplified Arabic" pitchFamily="18" charset="-78"/>
            </a:endParaRPr>
          </a:p>
          <a:p>
            <a:endParaRPr lang="ar-IQ" dirty="0"/>
          </a:p>
        </p:txBody>
      </p:sp>
    </p:spTree>
    <p:extLst>
      <p:ext uri="{BB962C8B-B14F-4D97-AF65-F5344CB8AC3E}">
        <p14:creationId xmlns:p14="http://schemas.microsoft.com/office/powerpoint/2010/main" val="297506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98" y="4486200"/>
            <a:ext cx="4283001" cy="23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7" y="3501008"/>
            <a:ext cx="4840782" cy="3356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99" y="0"/>
            <a:ext cx="4284243" cy="450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9" y="6102"/>
            <a:ext cx="4827039" cy="3707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65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accent1">
              <a:lumMod val="60000"/>
              <a:lumOff val="40000"/>
            </a:schemeClr>
          </a:solidFill>
        </p:spPr>
        <p:txBody>
          <a:bodyPr>
            <a:normAutofit/>
          </a:bodyPr>
          <a:lstStyle/>
          <a:p>
            <a:pPr marL="0" lvl="0" indent="0">
              <a:spcBef>
                <a:spcPts val="0"/>
              </a:spcBef>
              <a:buClrTx/>
              <a:buSzTx/>
              <a:buNone/>
            </a:pPr>
            <a:r>
              <a:rPr lang="ar-IQ" sz="4800" b="1" dirty="0" smtClean="0">
                <a:solidFill>
                  <a:srgbClr val="0D0D0D"/>
                </a:solidFill>
                <a:latin typeface="Times New Roman"/>
              </a:rPr>
              <a:t>اقرار المشرف </a:t>
            </a:r>
            <a:endParaRPr lang="ar-IQ" sz="4800" b="1" dirty="0">
              <a:solidFill>
                <a:srgbClr val="0D0D0D"/>
              </a:solidFill>
              <a:latin typeface="Times New Roman"/>
            </a:endParaRPr>
          </a:p>
          <a:p>
            <a:pPr marL="82296" indent="0">
              <a:buNone/>
            </a:pPr>
            <a:endParaRPr lang="ar-IQ" b="1" dirty="0" smtClean="0">
              <a:latin typeface="Simplified Arabic" pitchFamily="18" charset="-78"/>
              <a:cs typeface="Simplified Arabic" pitchFamily="18" charset="-78"/>
            </a:endParaRPr>
          </a:p>
        </p:txBody>
      </p:sp>
      <p:pic>
        <p:nvPicPr>
          <p:cNvPr id="2050" name="Picture 2" descr="C:\Users\د.سندس\Downloads\03_إقرار المشرف_page-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2"/>
            <a:ext cx="484944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accent3">
              <a:lumMod val="60000"/>
              <a:lumOff val="40000"/>
            </a:schemeClr>
          </a:solidFill>
        </p:spPr>
        <p:txBody>
          <a:bodyPr>
            <a:normAutofit/>
          </a:bodyPr>
          <a:lstStyle/>
          <a:p>
            <a:pPr marL="82296" indent="0">
              <a:buNone/>
            </a:pPr>
            <a:r>
              <a:rPr lang="ar-IQ" sz="4000" b="1" dirty="0" smtClean="0">
                <a:solidFill>
                  <a:schemeClr val="bg2">
                    <a:lumMod val="25000"/>
                  </a:schemeClr>
                </a:solidFill>
                <a:latin typeface="Times New Roman" pitchFamily="18" charset="0"/>
                <a:cs typeface="Times New Roman" pitchFamily="18" charset="0"/>
              </a:rPr>
              <a:t>اقرار لجنة المناقشة </a:t>
            </a:r>
          </a:p>
        </p:txBody>
      </p:sp>
      <p:pic>
        <p:nvPicPr>
          <p:cNvPr id="3074" name="Picture 2" descr="C:\Users\د.سندس\Downloads\قرار لجنة مناقشة_page-0001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54"/>
            <a:ext cx="485221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22182"/>
          </a:xfrm>
        </p:spPr>
        <p:style>
          <a:lnRef idx="1">
            <a:schemeClr val="accent3"/>
          </a:lnRef>
          <a:fillRef idx="2">
            <a:schemeClr val="accent3"/>
          </a:fillRef>
          <a:effectRef idx="1">
            <a:schemeClr val="accent3"/>
          </a:effectRef>
          <a:fontRef idx="minor">
            <a:schemeClr val="dk1"/>
          </a:fontRef>
        </p:style>
        <p:txBody>
          <a:bodyPr/>
          <a:lstStyle/>
          <a:p>
            <a:pPr>
              <a:buClrTx/>
              <a:buFont typeface="Wingdings" pitchFamily="2" charset="2"/>
              <a:buChar char="q"/>
            </a:pPr>
            <a:r>
              <a:rPr lang="ar-IQ" sz="8800" b="1" dirty="0"/>
              <a:t>الإهداء </a:t>
            </a:r>
          </a:p>
          <a:p>
            <a:pPr>
              <a:buFont typeface="Wingdings" pitchFamily="2" charset="2"/>
              <a:buChar char="q"/>
            </a:pPr>
            <a:endParaRPr lang="ar-IQ" dirty="0"/>
          </a:p>
          <a:p>
            <a:pPr>
              <a:buClrTx/>
              <a:buFont typeface="Wingdings" pitchFamily="2" charset="2"/>
              <a:buChar char="q"/>
            </a:pPr>
            <a:r>
              <a:rPr lang="ar-IQ" sz="8800" b="1" dirty="0" smtClean="0"/>
              <a:t>الشكر والتقدير </a:t>
            </a:r>
            <a:endParaRPr lang="ar-IQ" sz="8800" b="1" dirty="0"/>
          </a:p>
        </p:txBody>
      </p:sp>
    </p:spTree>
    <p:extLst>
      <p:ext uri="{BB962C8B-B14F-4D97-AF65-F5344CB8AC3E}">
        <p14:creationId xmlns:p14="http://schemas.microsoft.com/office/powerpoint/2010/main" val="3795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3378</TotalTime>
  <Words>277</Words>
  <Application>Microsoft Office PowerPoint</Application>
  <PresentationFormat>عرض على الشاشة (3:4)‏</PresentationFormat>
  <Paragraphs>57</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انقلاب</vt:lpstr>
      <vt:lpstr>عرض تقديمي في PowerPoint</vt:lpstr>
      <vt:lpstr>محتويات الرسالة او الأطروحة </vt:lpstr>
      <vt:lpstr>عرض تقديمي في PowerPoint</vt:lpstr>
      <vt:lpstr> محتويات الرسالة او الأطروحة 1- صفحة العنوان تحتوي على العنوان وكما هو مثبت على غلاف الاطروحة. </vt:lpstr>
      <vt:lpstr> الآية القرآنية </vt:lpstr>
      <vt:lpstr>عرض تقديمي في PowerPoint</vt:lpstr>
      <vt:lpstr>عرض تقديمي في PowerPoint</vt:lpstr>
      <vt:lpstr>عرض تقديمي في PowerPoint</vt:lpstr>
      <vt:lpstr>عرض تقديمي في PowerPoint</vt:lpstr>
      <vt:lpstr>الملخصAbstract  </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-2-</dc:title>
  <dc:creator>DR.Ahmed Saker 2o1O</dc:creator>
  <cp:lastModifiedBy>DR.Ahmed Saker 2o1O</cp:lastModifiedBy>
  <cp:revision>85</cp:revision>
  <dcterms:created xsi:type="dcterms:W3CDTF">2020-05-17T15:17:34Z</dcterms:created>
  <dcterms:modified xsi:type="dcterms:W3CDTF">2023-10-10T06:38:27Z</dcterms:modified>
</cp:coreProperties>
</file>